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27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62345954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62345954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62345954b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62345954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62345954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62345954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62345954b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062345954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62345954b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062345954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01e70219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01e70219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62345954b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062345954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5 minute video does not have any words. You could invite students to write down as many biotic elements they see, or split up teams and have some write down plants, animals or fungi. You could also just watch the video as a peaceful introduction.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01e70219d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01e70219d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1e70219d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01e70219d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1e70219db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01e70219d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62345954b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62345954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62345954b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62345954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62345954b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062345954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hyperlink" Target="https://www.goodreads.com/work/quotes/221215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1i1ckTF4zk"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jpg"/><Relationship Id="rId4" Type="http://schemas.openxmlformats.org/officeDocument/2006/relationships/hyperlink" Target="http://www.youtube.com/watch?v=n1i1ckTF4z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wsfcs.k12.nc.us/cms/lib/NC01001395/Centricity/Domain/8472/Body%20Systems%20Interactions%20chart.pdf" TargetMode="External"/><Relationship Id="rId7" Type="http://schemas.openxmlformats.org/officeDocument/2006/relationships/hyperlink" Target="https://www.amnh.org/content/download/35188/518925/file/LifeInTheLeafLitter.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youtube.com/watch?v=8fG5Pxr9ZQ0" TargetMode="External"/><Relationship Id="rId5" Type="http://schemas.openxmlformats.org/officeDocument/2006/relationships/hyperlink" Target="https://www.youtube.com/watch?v=gEUu-A2wfSE" TargetMode="External"/><Relationship Id="rId4" Type="http://schemas.openxmlformats.org/officeDocument/2006/relationships/hyperlink" Target="https://training.seer.cancer.gov/anatomy/body/review.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515975"/>
            <a:ext cx="8520600" cy="2052600"/>
          </a:xfrm>
          <a:prstGeom prst="rect">
            <a:avLst/>
          </a:prstGeom>
          <a:solidFill>
            <a:srgbClr val="FFFFFF">
              <a:alpha val="78210"/>
            </a:srgbClr>
          </a:solidFill>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Cabin Sketch"/>
                <a:ea typeface="Cabin Sketch"/>
                <a:cs typeface="Cabin Sketch"/>
                <a:sym typeface="Cabin Sketch"/>
              </a:rPr>
              <a:t>Leaf Litter and </a:t>
            </a:r>
            <a:endParaRPr>
              <a:latin typeface="Cabin Sketch"/>
              <a:ea typeface="Cabin Sketch"/>
              <a:cs typeface="Cabin Sketch"/>
              <a:sym typeface="Cabin Sketch"/>
            </a:endParaRPr>
          </a:p>
          <a:p>
            <a:pPr marL="0" lvl="0" indent="0" algn="ctr" rtl="0">
              <a:spcBef>
                <a:spcPts val="0"/>
              </a:spcBef>
              <a:spcAft>
                <a:spcPts val="0"/>
              </a:spcAft>
              <a:buNone/>
            </a:pPr>
            <a:r>
              <a:rPr lang="en">
                <a:latin typeface="Cabin Sketch"/>
                <a:ea typeface="Cabin Sketch"/>
                <a:cs typeface="Cabin Sketch"/>
                <a:sym typeface="Cabin Sketch"/>
              </a:rPr>
              <a:t>the Human Body</a:t>
            </a:r>
            <a:endParaRPr>
              <a:latin typeface="Cabin Sketch"/>
              <a:ea typeface="Cabin Sketch"/>
              <a:cs typeface="Cabin Sketch"/>
              <a:sym typeface="Cabin Sketch"/>
            </a:endParaRPr>
          </a:p>
        </p:txBody>
      </p:sp>
      <p:pic>
        <p:nvPicPr>
          <p:cNvPr id="55" name="Google Shape;55;p13" descr="Body Systems Stock Illustrations – 1,461 Body Systems Stock Illustrations,  Vectors &amp;amp; Clipart - Dreamstime"/>
          <p:cNvPicPr preferRelativeResize="0"/>
          <p:nvPr/>
        </p:nvPicPr>
        <p:blipFill>
          <a:blip r:embed="rId4">
            <a:alphaModFix/>
          </a:blip>
          <a:stretch>
            <a:fillRect/>
          </a:stretch>
        </p:blipFill>
        <p:spPr>
          <a:xfrm>
            <a:off x="2357550" y="2657075"/>
            <a:ext cx="4003526" cy="2347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053100" y="445025"/>
            <a:ext cx="5779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On the forest floor ________ are like the circulatory system because… </a:t>
            </a:r>
            <a:endParaRPr/>
          </a:p>
          <a:p>
            <a:pPr marL="0" lvl="0" indent="0" algn="l" rtl="0">
              <a:spcBef>
                <a:spcPts val="0"/>
              </a:spcBef>
              <a:spcAft>
                <a:spcPts val="0"/>
              </a:spcAft>
              <a:buNone/>
            </a:pPr>
            <a:endParaRPr/>
          </a:p>
        </p:txBody>
      </p:sp>
      <p:sp>
        <p:nvSpPr>
          <p:cNvPr id="117" name="Google Shape;117;p22"/>
          <p:cNvSpPr txBox="1">
            <a:spLocks noGrp="1"/>
          </p:cNvSpPr>
          <p:nvPr>
            <p:ph type="body" idx="1"/>
          </p:nvPr>
        </p:nvSpPr>
        <p:spPr>
          <a:xfrm>
            <a:off x="2860550" y="1691575"/>
            <a:ext cx="5971800" cy="2877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8" name="Google Shape;118;p22" descr="Body Systems Stock Illustrations – 1,461 Body Systems Stock Illustrations,  Vectors &amp;amp; Clipart - Dreamstime"/>
          <p:cNvPicPr preferRelativeResize="0"/>
          <p:nvPr/>
        </p:nvPicPr>
        <p:blipFill rotWithShape="1">
          <a:blip r:embed="rId3">
            <a:alphaModFix/>
          </a:blip>
          <a:srcRect l="40093" t="9494" r="41008"/>
          <a:stretch/>
        </p:blipFill>
        <p:spPr>
          <a:xfrm>
            <a:off x="426325" y="-34488"/>
            <a:ext cx="1856626" cy="521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053100" y="445025"/>
            <a:ext cx="5779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On the forest floor ________ are like the excretory system because… </a:t>
            </a:r>
            <a:endParaRPr/>
          </a:p>
        </p:txBody>
      </p:sp>
      <p:sp>
        <p:nvSpPr>
          <p:cNvPr id="124" name="Google Shape;124;p23"/>
          <p:cNvSpPr txBox="1">
            <a:spLocks noGrp="1"/>
          </p:cNvSpPr>
          <p:nvPr>
            <p:ph type="body" idx="1"/>
          </p:nvPr>
        </p:nvSpPr>
        <p:spPr>
          <a:xfrm>
            <a:off x="2860550" y="1691575"/>
            <a:ext cx="5971800" cy="2877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5" name="Google Shape;125;p23" descr="Body Systems Stock Illustrations – 1,461 Body Systems Stock Illustrations,  Vectors &amp;amp; Clipart - Dreamstime"/>
          <p:cNvPicPr preferRelativeResize="0"/>
          <p:nvPr/>
        </p:nvPicPr>
        <p:blipFill rotWithShape="1">
          <a:blip r:embed="rId3">
            <a:alphaModFix/>
          </a:blip>
          <a:srcRect l="58173" t="8933" r="21376"/>
          <a:stretch/>
        </p:blipFill>
        <p:spPr>
          <a:xfrm>
            <a:off x="482356" y="171350"/>
            <a:ext cx="1875470" cy="4895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053100" y="445025"/>
            <a:ext cx="5779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On the forest floor ________ are like the nervous system because… </a:t>
            </a:r>
            <a:endParaRPr/>
          </a:p>
          <a:p>
            <a:pPr marL="0" lvl="0" indent="0" algn="l" rtl="0">
              <a:spcBef>
                <a:spcPts val="0"/>
              </a:spcBef>
              <a:spcAft>
                <a:spcPts val="0"/>
              </a:spcAft>
              <a:buNone/>
            </a:pPr>
            <a:endParaRPr/>
          </a:p>
        </p:txBody>
      </p:sp>
      <p:sp>
        <p:nvSpPr>
          <p:cNvPr id="131" name="Google Shape;131;p24"/>
          <p:cNvSpPr txBox="1">
            <a:spLocks noGrp="1"/>
          </p:cNvSpPr>
          <p:nvPr>
            <p:ph type="body" idx="1"/>
          </p:nvPr>
        </p:nvSpPr>
        <p:spPr>
          <a:xfrm>
            <a:off x="2860550" y="1691575"/>
            <a:ext cx="5971800" cy="2877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2" name="Google Shape;132;p24" descr="Body Systems Stock Illustrations – 1,461 Body Systems Stock Illustrations,  Vectors &amp;amp; Clipart - Dreamstime"/>
          <p:cNvPicPr preferRelativeResize="0"/>
          <p:nvPr/>
        </p:nvPicPr>
        <p:blipFill rotWithShape="1">
          <a:blip r:embed="rId3">
            <a:alphaModFix/>
          </a:blip>
          <a:srcRect l="76084"/>
          <a:stretch/>
        </p:blipFill>
        <p:spPr>
          <a:xfrm>
            <a:off x="397200" y="97850"/>
            <a:ext cx="2001476" cy="490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053100" y="445025"/>
            <a:ext cx="5779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On the forest floor ________ are like the muscular system because… </a:t>
            </a:r>
            <a:endParaRPr/>
          </a:p>
          <a:p>
            <a:pPr marL="0" lvl="0" indent="0" algn="l" rtl="0">
              <a:spcBef>
                <a:spcPts val="0"/>
              </a:spcBef>
              <a:spcAft>
                <a:spcPts val="0"/>
              </a:spcAft>
              <a:buNone/>
            </a:pPr>
            <a:r>
              <a:rPr lang="en"/>
              <a:t> </a:t>
            </a:r>
            <a:endParaRPr/>
          </a:p>
        </p:txBody>
      </p:sp>
      <p:sp>
        <p:nvSpPr>
          <p:cNvPr id="138" name="Google Shape;138;p25"/>
          <p:cNvSpPr txBox="1">
            <a:spLocks noGrp="1"/>
          </p:cNvSpPr>
          <p:nvPr>
            <p:ph type="body" idx="1"/>
          </p:nvPr>
        </p:nvSpPr>
        <p:spPr>
          <a:xfrm>
            <a:off x="2860550" y="1691575"/>
            <a:ext cx="5971800" cy="2877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9" name="Google Shape;139;p25"/>
          <p:cNvPicPr preferRelativeResize="0"/>
          <p:nvPr/>
        </p:nvPicPr>
        <p:blipFill>
          <a:blip r:embed="rId3">
            <a:alphaModFix/>
          </a:blip>
          <a:stretch>
            <a:fillRect/>
          </a:stretch>
        </p:blipFill>
        <p:spPr>
          <a:xfrm>
            <a:off x="152400" y="152400"/>
            <a:ext cx="2309325" cy="4630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575700" y="390025"/>
            <a:ext cx="5779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On the forest floor ________ are like the integumentary system because… </a:t>
            </a:r>
            <a:endParaRPr/>
          </a:p>
          <a:p>
            <a:pPr marL="0" lvl="0" indent="0" algn="l" rtl="0">
              <a:spcBef>
                <a:spcPts val="0"/>
              </a:spcBef>
              <a:spcAft>
                <a:spcPts val="0"/>
              </a:spcAft>
              <a:buNone/>
            </a:pPr>
            <a:endParaRPr/>
          </a:p>
        </p:txBody>
      </p:sp>
      <p:sp>
        <p:nvSpPr>
          <p:cNvPr id="145" name="Google Shape;145;p26"/>
          <p:cNvSpPr txBox="1">
            <a:spLocks noGrp="1"/>
          </p:cNvSpPr>
          <p:nvPr>
            <p:ph type="body" idx="1"/>
          </p:nvPr>
        </p:nvSpPr>
        <p:spPr>
          <a:xfrm>
            <a:off x="4098300" y="1691575"/>
            <a:ext cx="4734000" cy="2877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6" name="Google Shape;146;p26" descr="Associate Degree Nursing Physiology Review"/>
          <p:cNvPicPr preferRelativeResize="0"/>
          <p:nvPr/>
        </p:nvPicPr>
        <p:blipFill>
          <a:blip r:embed="rId3">
            <a:alphaModFix/>
          </a:blip>
          <a:stretch>
            <a:fillRect/>
          </a:stretch>
        </p:blipFill>
        <p:spPr>
          <a:xfrm>
            <a:off x="-467601" y="1256952"/>
            <a:ext cx="4280450" cy="2940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p:nvPr/>
        </p:nvSpPr>
        <p:spPr>
          <a:xfrm>
            <a:off x="320600" y="585425"/>
            <a:ext cx="6844200" cy="34929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450">
                <a:solidFill>
                  <a:srgbClr val="181818"/>
                </a:solidFill>
                <a:highlight>
                  <a:srgbClr val="FFFFFF"/>
                </a:highlight>
                <a:latin typeface="Merriweather"/>
                <a:ea typeface="Merriweather"/>
                <a:cs typeface="Merriweather"/>
                <a:sym typeface="Merriweather"/>
              </a:rPr>
              <a:t>“A forest is a living thing like a human body...each part dependent on all the other parts. A forest needs its birds, its beaver...all its animals and plants. The forest gives shelter to the birds, but they repay the debt with the insects they eat, the droppings they leave, the seeds they carry off to plant elsewhere. The beaver builds dams for himself, but the dams keep water on the land, and although the beaver cut trees to use and to eat, their ponds provide water for the trees during the hot, dry months....Listen, and you can hear the forest breath.”</a:t>
            </a:r>
            <a:endParaRPr sz="1450">
              <a:solidFill>
                <a:srgbClr val="181818"/>
              </a:solidFill>
              <a:highlight>
                <a:srgbClr val="FFFFFF"/>
              </a:highlight>
              <a:latin typeface="Merriweather"/>
              <a:ea typeface="Merriweather"/>
              <a:cs typeface="Merriweather"/>
              <a:sym typeface="Merriweather"/>
            </a:endParaRPr>
          </a:p>
          <a:p>
            <a:pPr marL="0" lvl="0" indent="0" algn="l" rtl="0">
              <a:lnSpc>
                <a:spcPct val="115000"/>
              </a:lnSpc>
              <a:spcBef>
                <a:spcPts val="1100"/>
              </a:spcBef>
              <a:spcAft>
                <a:spcPts val="0"/>
              </a:spcAft>
              <a:buNone/>
            </a:pPr>
            <a:endParaRPr sz="1500">
              <a:solidFill>
                <a:schemeClr val="dk1"/>
              </a:solidFill>
            </a:endParaRPr>
          </a:p>
          <a:p>
            <a:pPr marL="0" lvl="0" indent="0" algn="l" rtl="0">
              <a:spcBef>
                <a:spcPts val="0"/>
              </a:spcBef>
              <a:spcAft>
                <a:spcPts val="0"/>
              </a:spcAft>
              <a:buNone/>
            </a:pPr>
            <a:r>
              <a:rPr lang="en" sz="1450">
                <a:solidFill>
                  <a:srgbClr val="181818"/>
                </a:solidFill>
                <a:highlight>
                  <a:srgbClr val="FFFFFF"/>
                </a:highlight>
                <a:latin typeface="Merriweather"/>
                <a:ea typeface="Merriweather"/>
                <a:cs typeface="Merriweather"/>
                <a:sym typeface="Merriweather"/>
              </a:rPr>
              <a:t>― </a:t>
            </a:r>
            <a:r>
              <a:rPr lang="en" sz="1450" b="1">
                <a:solidFill>
                  <a:srgbClr val="333333"/>
                </a:solidFill>
                <a:highlight>
                  <a:srgbClr val="FFFFFF"/>
                </a:highlight>
              </a:rPr>
              <a:t>Louis L'Amour, </a:t>
            </a:r>
            <a:r>
              <a:rPr lang="en" sz="1450" b="1">
                <a:solidFill>
                  <a:srgbClr val="333333"/>
                </a:solidFill>
                <a:highlight>
                  <a:srgbClr val="FFFFFF"/>
                </a:highlight>
                <a:uFill>
                  <a:noFill/>
                </a:uFill>
                <a:hlinkClick r:id="rId4">
                  <a:extLst>
                    <a:ext uri="{A12FA001-AC4F-418D-AE19-62706E023703}">
                      <ahyp:hlinkClr xmlns:ahyp="http://schemas.microsoft.com/office/drawing/2018/hyperlinkcolor" val="tx"/>
                    </a:ext>
                  </a:extLst>
                </a:hlinkClick>
              </a:rPr>
              <a:t>Bendigo Shafter</a:t>
            </a:r>
            <a:endParaRPr sz="1800"/>
          </a:p>
        </p:txBody>
      </p:sp>
      <p:pic>
        <p:nvPicPr>
          <p:cNvPr id="61" name="Google Shape;61;p14"/>
          <p:cNvPicPr preferRelativeResize="0"/>
          <p:nvPr/>
        </p:nvPicPr>
        <p:blipFill>
          <a:blip r:embed="rId5">
            <a:alphaModFix/>
          </a:blip>
          <a:stretch>
            <a:fillRect/>
          </a:stretch>
        </p:blipFill>
        <p:spPr>
          <a:xfrm>
            <a:off x="7477795" y="2571750"/>
            <a:ext cx="1367680" cy="201697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0" y="0"/>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3"/>
              </a:rPr>
              <a:t>https://www.youtube.com/watch?v=n1i1ckTF4zk</a:t>
            </a:r>
            <a:endParaRPr/>
          </a:p>
        </p:txBody>
      </p:sp>
      <p:pic>
        <p:nvPicPr>
          <p:cNvPr id="67" name="Google Shape;67;p15" descr="Take a look into the diverse ecosystem of the forest floor. Identify the decomposers, producers, and consumers that inhabit the lower levels of the forests in the Pacific Northwest. In this short film by local Nancy Sefton, we are given a glimpse of the life beneath our feet. www.islandwood.org" title="The Forest Floor: IslandWood Naturescapes Series, Teacher Resources for Environmental Education">
            <a:hlinkClick r:id="rId4"/>
          </p:cNvPr>
          <p:cNvPicPr preferRelativeResize="0"/>
          <p:nvPr/>
        </p:nvPicPr>
        <p:blipFill>
          <a:blip r:embed="rId5">
            <a:alphaModFix/>
          </a:blip>
          <a:stretch>
            <a:fillRect/>
          </a:stretch>
        </p:blipFill>
        <p:spPr>
          <a:xfrm>
            <a:off x="1293050" y="112538"/>
            <a:ext cx="6557900" cy="4918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3554700" cy="4015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BeeZee"/>
                <a:ea typeface="ABeeZee"/>
                <a:cs typeface="ABeeZee"/>
                <a:sym typeface="ABeeZee"/>
              </a:rPr>
              <a:t>Today we are going to make analogies between our human body systems and leaves that lay on the ground (leaf litter). Let’s first understand an analogy:</a:t>
            </a:r>
            <a:endParaRPr>
              <a:latin typeface="ABeeZee"/>
              <a:ea typeface="ABeeZee"/>
              <a:cs typeface="ABeeZee"/>
              <a:sym typeface="ABeeZee"/>
            </a:endParaRPr>
          </a:p>
          <a:p>
            <a:pPr marL="0" lvl="0" indent="0" algn="l" rtl="0">
              <a:spcBef>
                <a:spcPts val="0"/>
              </a:spcBef>
              <a:spcAft>
                <a:spcPts val="0"/>
              </a:spcAft>
              <a:buNone/>
            </a:pPr>
            <a:endParaRPr>
              <a:latin typeface="ABeeZee"/>
              <a:ea typeface="ABeeZee"/>
              <a:cs typeface="ABeeZee"/>
              <a:sym typeface="ABeeZee"/>
            </a:endParaRPr>
          </a:p>
          <a:p>
            <a:pPr marL="0" lvl="0" indent="0" algn="l" rtl="0">
              <a:spcBef>
                <a:spcPts val="0"/>
              </a:spcBef>
              <a:spcAft>
                <a:spcPts val="0"/>
              </a:spcAft>
              <a:buNone/>
            </a:pPr>
            <a:endParaRPr>
              <a:latin typeface="ABeeZee"/>
              <a:ea typeface="ABeeZee"/>
              <a:cs typeface="ABeeZee"/>
              <a:sym typeface="ABeeZee"/>
            </a:endParaRPr>
          </a:p>
        </p:txBody>
      </p:sp>
      <p:pic>
        <p:nvPicPr>
          <p:cNvPr id="73" name="Google Shape;73;p16" descr="Image result for analogy memes&quot;"/>
          <p:cNvPicPr preferRelativeResize="0"/>
          <p:nvPr/>
        </p:nvPicPr>
        <p:blipFill>
          <a:blip r:embed="rId3">
            <a:alphaModFix/>
          </a:blip>
          <a:stretch>
            <a:fillRect/>
          </a:stretch>
        </p:blipFill>
        <p:spPr>
          <a:xfrm rot="273636">
            <a:off x="3803819" y="734356"/>
            <a:ext cx="4899716" cy="36747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p:nvPr/>
        </p:nvSpPr>
        <p:spPr>
          <a:xfrm>
            <a:off x="155650" y="120275"/>
            <a:ext cx="8221800" cy="26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b="1"/>
              <a:t>A plant example: </a:t>
            </a:r>
            <a:endParaRPr sz="3300" b="1"/>
          </a:p>
          <a:p>
            <a:pPr marL="0" lvl="0" indent="0" algn="l" rtl="0">
              <a:spcBef>
                <a:spcPts val="0"/>
              </a:spcBef>
              <a:spcAft>
                <a:spcPts val="0"/>
              </a:spcAft>
              <a:buNone/>
            </a:pPr>
            <a:r>
              <a:rPr lang="en" sz="3300" b="1"/>
              <a:t>    Stem Structure Function:</a:t>
            </a:r>
            <a:r>
              <a:rPr lang="en" sz="3300"/>
              <a:t> </a:t>
            </a:r>
            <a:endParaRPr sz="3300"/>
          </a:p>
          <a:p>
            <a:pPr marL="0" lvl="0" indent="0" algn="l" rtl="0">
              <a:spcBef>
                <a:spcPts val="0"/>
              </a:spcBef>
              <a:spcAft>
                <a:spcPts val="0"/>
              </a:spcAft>
              <a:buNone/>
            </a:pPr>
            <a:r>
              <a:rPr lang="en" sz="3300"/>
              <a:t>Stems </a:t>
            </a:r>
            <a:r>
              <a:rPr lang="en" sz="3300">
                <a:highlight>
                  <a:srgbClr val="FFFF00"/>
                </a:highlight>
              </a:rPr>
              <a:t>are like</a:t>
            </a:r>
            <a:r>
              <a:rPr lang="en" sz="3300"/>
              <a:t> the skeleton of a plant </a:t>
            </a:r>
            <a:r>
              <a:rPr lang="en" sz="3300">
                <a:highlight>
                  <a:srgbClr val="FFFF00"/>
                </a:highlight>
              </a:rPr>
              <a:t>because</a:t>
            </a:r>
            <a:r>
              <a:rPr lang="en" sz="3300"/>
              <a:t> they support the plant to stand upright and hold the leaves. </a:t>
            </a:r>
            <a:endParaRPr sz="3300"/>
          </a:p>
        </p:txBody>
      </p:sp>
      <p:pic>
        <p:nvPicPr>
          <p:cNvPr id="79" name="Google Shape;79;p17" descr="The Four Types of Bone"/>
          <p:cNvPicPr preferRelativeResize="0"/>
          <p:nvPr/>
        </p:nvPicPr>
        <p:blipFill>
          <a:blip r:embed="rId3">
            <a:alphaModFix/>
          </a:blip>
          <a:stretch>
            <a:fillRect/>
          </a:stretch>
        </p:blipFill>
        <p:spPr>
          <a:xfrm>
            <a:off x="5366525" y="2841025"/>
            <a:ext cx="3010925" cy="1970800"/>
          </a:xfrm>
          <a:prstGeom prst="rect">
            <a:avLst/>
          </a:prstGeom>
          <a:noFill/>
          <a:ln>
            <a:noFill/>
          </a:ln>
        </p:spPr>
      </p:pic>
      <p:pic>
        <p:nvPicPr>
          <p:cNvPr id="80" name="Google Shape;80;p17" descr="Main Parts of a Plant, Their Functions, Structure, Diagram"/>
          <p:cNvPicPr preferRelativeResize="0"/>
          <p:nvPr/>
        </p:nvPicPr>
        <p:blipFill>
          <a:blip r:embed="rId4">
            <a:alphaModFix/>
          </a:blip>
          <a:stretch>
            <a:fillRect/>
          </a:stretch>
        </p:blipFill>
        <p:spPr>
          <a:xfrm>
            <a:off x="2554625" y="2935838"/>
            <a:ext cx="1933575" cy="1781175"/>
          </a:xfrm>
          <a:prstGeom prst="rect">
            <a:avLst/>
          </a:prstGeom>
          <a:noFill/>
          <a:ln>
            <a:noFill/>
          </a:ln>
        </p:spPr>
      </p:pic>
      <p:sp>
        <p:nvSpPr>
          <p:cNvPr id="81" name="Google Shape;81;p17"/>
          <p:cNvSpPr/>
          <p:nvPr/>
        </p:nvSpPr>
        <p:spPr>
          <a:xfrm rot="-5400000">
            <a:off x="-3207174" y="1974926"/>
            <a:ext cx="4664346" cy="119365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Explanation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053100" y="445025"/>
            <a:ext cx="5779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 the forest floor ________ are like the skeletal system because… </a:t>
            </a:r>
            <a:endParaRPr/>
          </a:p>
        </p:txBody>
      </p:sp>
      <p:sp>
        <p:nvSpPr>
          <p:cNvPr id="87" name="Google Shape;87;p18"/>
          <p:cNvSpPr txBox="1">
            <a:spLocks noGrp="1"/>
          </p:cNvSpPr>
          <p:nvPr>
            <p:ph type="body" idx="1"/>
          </p:nvPr>
        </p:nvSpPr>
        <p:spPr>
          <a:xfrm>
            <a:off x="2860550" y="1691575"/>
            <a:ext cx="5971800" cy="2877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In this box</a:t>
            </a:r>
            <a:br>
              <a:rPr lang="en"/>
            </a:br>
            <a:r>
              <a:rPr lang="en"/>
              <a:t>explain</a:t>
            </a:r>
            <a:br>
              <a:rPr lang="en"/>
            </a:br>
            <a:r>
              <a:rPr lang="en"/>
              <a:t>how it is</a:t>
            </a:r>
            <a:br>
              <a:rPr lang="en"/>
            </a:br>
            <a:r>
              <a:rPr lang="en"/>
              <a:t>like this system</a:t>
            </a:r>
            <a:endParaRPr/>
          </a:p>
        </p:txBody>
      </p:sp>
      <p:pic>
        <p:nvPicPr>
          <p:cNvPr id="88" name="Google Shape;88;p18" descr="Body Systems Stock Illustrations – 1,461 Body Systems Stock Illustrations,  Vectors &amp;amp; Clipart - Dreamstime"/>
          <p:cNvPicPr preferRelativeResize="0"/>
          <p:nvPr/>
        </p:nvPicPr>
        <p:blipFill rotWithShape="1">
          <a:blip r:embed="rId3">
            <a:alphaModFix/>
          </a:blip>
          <a:srcRect r="76193"/>
          <a:stretch/>
        </p:blipFill>
        <p:spPr>
          <a:xfrm>
            <a:off x="373759" y="102488"/>
            <a:ext cx="2005450" cy="4938525"/>
          </a:xfrm>
          <a:prstGeom prst="rect">
            <a:avLst/>
          </a:prstGeom>
          <a:noFill/>
          <a:ln>
            <a:noFill/>
          </a:ln>
        </p:spPr>
      </p:pic>
      <p:sp>
        <p:nvSpPr>
          <p:cNvPr id="89" name="Google Shape;89;p18"/>
          <p:cNvSpPr/>
          <p:nvPr/>
        </p:nvSpPr>
        <p:spPr>
          <a:xfrm>
            <a:off x="5285925" y="902075"/>
            <a:ext cx="2389800" cy="3571800"/>
          </a:xfrm>
          <a:prstGeom prst="up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From your research, what on the forest floor acts like the function of this human body system?</a:t>
            </a:r>
            <a:endParaRPr b="1"/>
          </a:p>
        </p:txBody>
      </p:sp>
      <p:sp>
        <p:nvSpPr>
          <p:cNvPr id="90" name="Google Shape;90;p18"/>
          <p:cNvSpPr/>
          <p:nvPr/>
        </p:nvSpPr>
        <p:spPr>
          <a:xfrm rot="-5400000">
            <a:off x="-3207174" y="1974926"/>
            <a:ext cx="4664346" cy="119365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Explanation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87450"/>
            <a:ext cx="8832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Directions: </a:t>
            </a:r>
            <a:r>
              <a:rPr lang="en" sz="1688"/>
              <a:t>After completing your research below, write your analogies on the following slides!</a:t>
            </a:r>
            <a:endParaRPr sz="1688"/>
          </a:p>
        </p:txBody>
      </p:sp>
      <p:sp>
        <p:nvSpPr>
          <p:cNvPr id="96" name="Google Shape;96;p19"/>
          <p:cNvSpPr txBox="1">
            <a:spLocks noGrp="1"/>
          </p:cNvSpPr>
          <p:nvPr>
            <p:ph type="body" idx="1"/>
          </p:nvPr>
        </p:nvSpPr>
        <p:spPr>
          <a:xfrm>
            <a:off x="531725" y="660150"/>
            <a:ext cx="4102800" cy="43596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1"/>
                </a:solidFill>
              </a:rPr>
              <a:t>Read or Watch About to Review the Functions of Each Human Body System or the one you are assigned</a:t>
            </a:r>
            <a:endParaRPr>
              <a:solidFill>
                <a:schemeClr val="dk1"/>
              </a:solidFill>
            </a:endParaRPr>
          </a:p>
          <a:p>
            <a:pPr marL="0" lvl="0" indent="0" algn="ctr" rtl="0">
              <a:spcBef>
                <a:spcPts val="1200"/>
              </a:spcBef>
              <a:spcAft>
                <a:spcPts val="0"/>
              </a:spcAft>
              <a:buNone/>
            </a:pPr>
            <a:r>
              <a:rPr lang="en" u="sng">
                <a:solidFill>
                  <a:srgbClr val="0000FF"/>
                </a:solidFill>
                <a:hlinkClick r:id="rId3">
                  <a:extLst>
                    <a:ext uri="{A12FA001-AC4F-418D-AE19-62706E023703}">
                      <ahyp:hlinkClr xmlns:ahyp="http://schemas.microsoft.com/office/drawing/2018/hyperlinkcolor" val="tx"/>
                    </a:ext>
                  </a:extLst>
                </a:hlinkClick>
              </a:rPr>
              <a:t>Human Body Systems WSFCS</a:t>
            </a:r>
            <a:endParaRPr>
              <a:solidFill>
                <a:srgbClr val="0000FF"/>
              </a:solidFill>
            </a:endParaRPr>
          </a:p>
          <a:p>
            <a:pPr marL="0" lvl="0" indent="0" algn="ctr" rtl="0">
              <a:spcBef>
                <a:spcPts val="1200"/>
              </a:spcBef>
              <a:spcAft>
                <a:spcPts val="0"/>
              </a:spcAft>
              <a:buNone/>
            </a:pPr>
            <a:r>
              <a:rPr lang="en" u="sng">
                <a:solidFill>
                  <a:srgbClr val="0000FF"/>
                </a:solidFill>
                <a:hlinkClick r:id="rId4">
                  <a:extLst>
                    <a:ext uri="{A12FA001-AC4F-418D-AE19-62706E023703}">
                      <ahyp:hlinkClr xmlns:ahyp="http://schemas.microsoft.com/office/drawing/2018/hyperlinkcolor" val="tx"/>
                    </a:ext>
                  </a:extLst>
                </a:hlinkClick>
              </a:rPr>
              <a:t>Seer: Introduction to Body Systems</a:t>
            </a:r>
            <a:endParaRPr>
              <a:solidFill>
                <a:srgbClr val="0000FF"/>
              </a:solidFill>
            </a:endParaRPr>
          </a:p>
          <a:p>
            <a:pPr marL="0" lvl="0" indent="0" algn="ctr" rtl="0">
              <a:spcBef>
                <a:spcPts val="1200"/>
              </a:spcBef>
              <a:spcAft>
                <a:spcPts val="0"/>
              </a:spcAft>
              <a:buNone/>
            </a:pPr>
            <a:endParaRPr>
              <a:solidFill>
                <a:schemeClr val="dk1"/>
              </a:solidFill>
            </a:endParaRPr>
          </a:p>
          <a:p>
            <a:pPr marL="0" lvl="0" indent="0" algn="ctr" rtl="0">
              <a:spcBef>
                <a:spcPts val="1200"/>
              </a:spcBef>
              <a:spcAft>
                <a:spcPts val="0"/>
              </a:spcAft>
              <a:buNone/>
            </a:pPr>
            <a:r>
              <a:rPr lang="en">
                <a:solidFill>
                  <a:schemeClr val="dk1"/>
                </a:solidFill>
              </a:rPr>
              <a:t>Videos:</a:t>
            </a:r>
            <a:endParaRPr>
              <a:solidFill>
                <a:schemeClr val="dk1"/>
              </a:solidFill>
            </a:endParaRPr>
          </a:p>
          <a:p>
            <a:pPr marL="0" lvl="0" indent="0" algn="ctr" rtl="0">
              <a:spcBef>
                <a:spcPts val="1200"/>
              </a:spcBef>
              <a:spcAft>
                <a:spcPts val="0"/>
              </a:spcAft>
              <a:buNone/>
            </a:pPr>
            <a:r>
              <a:rPr lang="en" u="sng">
                <a:solidFill>
                  <a:srgbClr val="0000FF"/>
                </a:solidFill>
                <a:hlinkClick r:id="rId5">
                  <a:extLst>
                    <a:ext uri="{A12FA001-AC4F-418D-AE19-62706E023703}">
                      <ahyp:hlinkClr xmlns:ahyp="http://schemas.microsoft.com/office/drawing/2018/hyperlinkcolor" val="tx"/>
                    </a:ext>
                  </a:extLst>
                </a:hlinkClick>
              </a:rPr>
              <a:t>Amoeba Sisters </a:t>
            </a:r>
            <a:endParaRPr>
              <a:solidFill>
                <a:srgbClr val="0000FF"/>
              </a:solidFill>
            </a:endParaRPr>
          </a:p>
          <a:p>
            <a:pPr marL="0" lvl="0" indent="0" algn="ctr" rtl="0">
              <a:spcBef>
                <a:spcPts val="1200"/>
              </a:spcBef>
              <a:spcAft>
                <a:spcPts val="1200"/>
              </a:spcAft>
              <a:buNone/>
            </a:pPr>
            <a:r>
              <a:rPr lang="en" u="sng">
                <a:solidFill>
                  <a:srgbClr val="0000FF"/>
                </a:solidFill>
                <a:hlinkClick r:id="rId6">
                  <a:extLst>
                    <a:ext uri="{A12FA001-AC4F-418D-AE19-62706E023703}">
                      <ahyp:hlinkClr xmlns:ahyp="http://schemas.microsoft.com/office/drawing/2018/hyperlinkcolor" val="tx"/>
                    </a:ext>
                  </a:extLst>
                </a:hlinkClick>
              </a:rPr>
              <a:t>EleSapians</a:t>
            </a:r>
            <a:endParaRPr>
              <a:solidFill>
                <a:srgbClr val="0000FF"/>
              </a:solidFill>
            </a:endParaRPr>
          </a:p>
        </p:txBody>
      </p:sp>
      <p:sp>
        <p:nvSpPr>
          <p:cNvPr id="97" name="Google Shape;97;p19"/>
          <p:cNvSpPr txBox="1">
            <a:spLocks noGrp="1"/>
          </p:cNvSpPr>
          <p:nvPr>
            <p:ph type="body" idx="1"/>
          </p:nvPr>
        </p:nvSpPr>
        <p:spPr>
          <a:xfrm>
            <a:off x="4827200" y="660150"/>
            <a:ext cx="3769200" cy="41946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1"/>
                </a:solidFill>
              </a:rPr>
              <a:t>Read or Watch About to Learn about the Functions of Leaves on the Forest Floor:</a:t>
            </a:r>
            <a:endParaRPr>
              <a:solidFill>
                <a:schemeClr val="dk1"/>
              </a:solidFill>
            </a:endParaRPr>
          </a:p>
          <a:p>
            <a:pPr marL="0" lvl="0" indent="0" algn="ctr" rtl="0">
              <a:spcBef>
                <a:spcPts val="1200"/>
              </a:spcBef>
              <a:spcAft>
                <a:spcPts val="0"/>
              </a:spcAft>
              <a:buNone/>
            </a:pPr>
            <a:endParaRPr>
              <a:solidFill>
                <a:schemeClr val="dk1"/>
              </a:solidFill>
            </a:endParaRPr>
          </a:p>
          <a:p>
            <a:pPr marL="0" lvl="0" indent="0" algn="ctr" rtl="0">
              <a:spcBef>
                <a:spcPts val="1200"/>
              </a:spcBef>
              <a:spcAft>
                <a:spcPts val="0"/>
              </a:spcAft>
              <a:buNone/>
            </a:pPr>
            <a:r>
              <a:rPr lang="en" u="sng">
                <a:solidFill>
                  <a:srgbClr val="0000FF"/>
                </a:solidFill>
                <a:hlinkClick r:id="rId7">
                  <a:extLst>
                    <a:ext uri="{A12FA001-AC4F-418D-AE19-62706E023703}">
                      <ahyp:hlinkClr xmlns:ahyp="http://schemas.microsoft.com/office/drawing/2018/hyperlinkcolor" val="tx"/>
                    </a:ext>
                  </a:extLst>
                </a:hlinkClick>
              </a:rPr>
              <a:t>Life in the Leaf Litter from American Museum of Natural History</a:t>
            </a:r>
            <a:endParaRPr>
              <a:solidFill>
                <a:srgbClr val="0000FF"/>
              </a:solidFill>
            </a:endParaRPr>
          </a:p>
          <a:p>
            <a:pPr marL="0" lvl="0" indent="0" algn="l" rtl="0">
              <a:spcBef>
                <a:spcPts val="1200"/>
              </a:spcBef>
              <a:spcAft>
                <a:spcPts val="1200"/>
              </a:spcAft>
              <a:buNone/>
            </a:pP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053100" y="445025"/>
            <a:ext cx="5779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On the forest floor ________ are like the skeletal system because… </a:t>
            </a:r>
            <a:endParaRPr/>
          </a:p>
          <a:p>
            <a:pPr marL="0" lvl="0" indent="0" algn="l" rtl="0">
              <a:spcBef>
                <a:spcPts val="0"/>
              </a:spcBef>
              <a:spcAft>
                <a:spcPts val="0"/>
              </a:spcAft>
              <a:buNone/>
            </a:pPr>
            <a:endParaRPr/>
          </a:p>
        </p:txBody>
      </p:sp>
      <p:sp>
        <p:nvSpPr>
          <p:cNvPr id="103" name="Google Shape;103;p20"/>
          <p:cNvSpPr txBox="1">
            <a:spLocks noGrp="1"/>
          </p:cNvSpPr>
          <p:nvPr>
            <p:ph type="body" idx="1"/>
          </p:nvPr>
        </p:nvSpPr>
        <p:spPr>
          <a:xfrm>
            <a:off x="2860550" y="1691575"/>
            <a:ext cx="5971800" cy="2877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4" name="Google Shape;104;p20" descr="Body Systems Stock Illustrations – 1,461 Body Systems Stock Illustrations,  Vectors &amp;amp; Clipart - Dreamstime"/>
          <p:cNvPicPr preferRelativeResize="0"/>
          <p:nvPr/>
        </p:nvPicPr>
        <p:blipFill rotWithShape="1">
          <a:blip r:embed="rId3">
            <a:alphaModFix/>
          </a:blip>
          <a:srcRect r="76193"/>
          <a:stretch/>
        </p:blipFill>
        <p:spPr>
          <a:xfrm>
            <a:off x="373759" y="102488"/>
            <a:ext cx="2005450" cy="4938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053100" y="445025"/>
            <a:ext cx="5779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On the forest floor ________ are like the respiratory system because… </a:t>
            </a:r>
            <a:endParaRPr/>
          </a:p>
          <a:p>
            <a:pPr marL="0" lvl="0" indent="0" algn="l" rtl="0">
              <a:spcBef>
                <a:spcPts val="0"/>
              </a:spcBef>
              <a:spcAft>
                <a:spcPts val="0"/>
              </a:spcAft>
              <a:buNone/>
            </a:pPr>
            <a:endParaRPr/>
          </a:p>
        </p:txBody>
      </p:sp>
      <p:sp>
        <p:nvSpPr>
          <p:cNvPr id="110" name="Google Shape;110;p21"/>
          <p:cNvSpPr txBox="1">
            <a:spLocks noGrp="1"/>
          </p:cNvSpPr>
          <p:nvPr>
            <p:ph type="body" idx="1"/>
          </p:nvPr>
        </p:nvSpPr>
        <p:spPr>
          <a:xfrm>
            <a:off x="2860550" y="1691575"/>
            <a:ext cx="5971800" cy="2877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1" name="Google Shape;111;p21" descr="Body Systems Stock Illustrations – 1,461 Body Systems Stock Illustrations,  Vectors &amp;amp; Clipart - Dreamstime"/>
          <p:cNvPicPr preferRelativeResize="0"/>
          <p:nvPr/>
        </p:nvPicPr>
        <p:blipFill rotWithShape="1">
          <a:blip r:embed="rId3">
            <a:alphaModFix/>
          </a:blip>
          <a:srcRect l="23995" t="8374" r="59736"/>
          <a:stretch/>
        </p:blipFill>
        <p:spPr>
          <a:xfrm>
            <a:off x="673875" y="59824"/>
            <a:ext cx="1499076" cy="49494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464</Words>
  <Application>Microsoft Office PowerPoint</Application>
  <PresentationFormat>On-screen Show (16:9)</PresentationFormat>
  <Paragraphs>35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ABeeZee</vt:lpstr>
      <vt:lpstr>Arial</vt:lpstr>
      <vt:lpstr>Cabin Sketch</vt:lpstr>
      <vt:lpstr>Merriweather</vt:lpstr>
      <vt:lpstr>Simple Light</vt:lpstr>
      <vt:lpstr>Leaf Litter and  the Human Body</vt:lpstr>
      <vt:lpstr>PowerPoint Presentation</vt:lpstr>
      <vt:lpstr>PowerPoint Presentation</vt:lpstr>
      <vt:lpstr>Today we are going to make analogies between our human body systems and leaves that lay on the ground (leaf litter). Let’s first understand an analogy:  </vt:lpstr>
      <vt:lpstr>PowerPoint Presentation</vt:lpstr>
      <vt:lpstr>On the forest floor ________ are like the skeletal system because… </vt:lpstr>
      <vt:lpstr>Directions: After completing your research below, write your analogies on the following slides!</vt:lpstr>
      <vt:lpstr>On the forest floor ________ are like the skeletal system because…  </vt:lpstr>
      <vt:lpstr>On the forest floor ________ are like the respiratory system because…  </vt:lpstr>
      <vt:lpstr>On the forest floor ________ are like the circulatory system because…  </vt:lpstr>
      <vt:lpstr>On the forest floor ________ are like the excretory system because… </vt:lpstr>
      <vt:lpstr>On the forest floor ________ are like the nervous system because…  </vt:lpstr>
      <vt:lpstr>On the forest floor ________ are like the muscular system because…   </vt:lpstr>
      <vt:lpstr>On the forest floor ________ are like the integumentary system because…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Leaf Litter and  the Human Body</dc:title>
  <dc:creator>Dawn Lloyd</dc:creator>
  <cp:lastModifiedBy>Dawn Lloyd</cp:lastModifiedBy>
  <cp:revision>1</cp:revision>
  <dcterms:modified xsi:type="dcterms:W3CDTF">2022-06-02T11:21:06Z</dcterms:modified>
</cp:coreProperties>
</file>